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3"/>
  </p:notesMasterIdLst>
  <p:sldIdLst>
    <p:sldId id="256" r:id="rId5"/>
    <p:sldId id="300" r:id="rId6"/>
    <p:sldId id="301" r:id="rId7"/>
    <p:sldId id="274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5" r:id="rId17"/>
    <p:sldId id="302" r:id="rId18"/>
    <p:sldId id="316" r:id="rId19"/>
    <p:sldId id="317" r:id="rId20"/>
    <p:sldId id="318" r:id="rId21"/>
    <p:sldId id="30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98" autoAdjust="0"/>
  </p:normalViewPr>
  <p:slideViewPr>
    <p:cSldViewPr snapToGrid="0">
      <p:cViewPr>
        <p:scale>
          <a:sx n="64" d="100"/>
          <a:sy n="64" d="100"/>
        </p:scale>
        <p:origin x="-108" y="-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2" d="100"/>
        <a:sy n="7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51CB3-929A-46AA-91E0-510E89CC6168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4E2FE4-6336-4905-8984-1BD4118999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13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E207-564E-47A1-98A5-5E5AE2BB697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41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F6B84-22F7-4900-A10E-54CE716102E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928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E207-564E-47A1-98A5-5E5AE2BB697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109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4659E-A7B0-4A2F-BECA-8203412B3401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394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6">
            <a:extLst>
              <a:ext uri="{FF2B5EF4-FFF2-40B4-BE49-F238E27FC236}">
                <a16:creationId xmlns:a16="http://schemas.microsoft.com/office/drawing/2014/main" xmlns="" id="{E77FA134-921C-43EE-92E3-539725117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052" y="4831105"/>
            <a:ext cx="6265486" cy="1075278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l"/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30" name="Subtitle 7">
            <a:extLst>
              <a:ext uri="{FF2B5EF4-FFF2-40B4-BE49-F238E27FC236}">
                <a16:creationId xmlns:a16="http://schemas.microsoft.com/office/drawing/2014/main" xmlns="" id="{17AE8BF6-9AD3-4A75-840F-4781599DF7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2022" y="4837855"/>
            <a:ext cx="2771933" cy="9860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lang="en-US" sz="1800"/>
              <a:t>Click to edit Master subtitle style</a:t>
            </a:r>
            <a:endParaRPr lang="en-US" sz="1800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933070A8-8189-4083-9ED0-E15F99262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9094" y="344805"/>
            <a:ext cx="10369604" cy="4154274"/>
          </a:xfrm>
          <a:custGeom>
            <a:avLst/>
            <a:gdLst>
              <a:gd name="connsiteX0" fmla="*/ 0 w 10351056"/>
              <a:gd name="connsiteY0" fmla="*/ 0 h 4167962"/>
              <a:gd name="connsiteX1" fmla="*/ 10351056 w 10351056"/>
              <a:gd name="connsiteY1" fmla="*/ 0 h 4167962"/>
              <a:gd name="connsiteX2" fmla="*/ 10351056 w 10351056"/>
              <a:gd name="connsiteY2" fmla="*/ 4167962 h 4167962"/>
              <a:gd name="connsiteX3" fmla="*/ 0 w 10351056"/>
              <a:gd name="connsiteY3" fmla="*/ 4167962 h 416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51056" h="4167962">
                <a:moveTo>
                  <a:pt x="0" y="0"/>
                </a:moveTo>
                <a:lnTo>
                  <a:pt x="10351056" y="0"/>
                </a:lnTo>
                <a:lnTo>
                  <a:pt x="10351056" y="4167962"/>
                </a:lnTo>
                <a:lnTo>
                  <a:pt x="0" y="4167962"/>
                </a:lnTo>
                <a:close/>
              </a:path>
            </a:pathLst>
          </a:custGeom>
          <a:ln w="12700">
            <a:noFill/>
          </a:ln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40F51BDE-1EB3-41BB-B5A9-7DAD219A30D3}"/>
              </a:ext>
            </a:extLst>
          </p:cNvPr>
          <p:cNvCxnSpPr>
            <a:cxnSpLocks/>
          </p:cNvCxnSpPr>
          <p:nvPr userDrawn="1"/>
        </p:nvCxnSpPr>
        <p:spPr>
          <a:xfrm>
            <a:off x="7274510" y="4502925"/>
            <a:ext cx="0" cy="155163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53F10827-3B8A-4BA2-B6EC-23D5DC894A6B}"/>
              </a:ext>
            </a:extLst>
          </p:cNvPr>
          <p:cNvCxnSpPr>
            <a:cxnSpLocks/>
          </p:cNvCxnSpPr>
          <p:nvPr userDrawn="1"/>
        </p:nvCxnSpPr>
        <p:spPr>
          <a:xfrm>
            <a:off x="367744" y="6047437"/>
            <a:ext cx="1038758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C32E242F-C9A2-41FB-A4D0-2E91F1957FEE}"/>
              </a:ext>
            </a:extLst>
          </p:cNvPr>
          <p:cNvCxnSpPr>
            <a:cxnSpLocks/>
          </p:cNvCxnSpPr>
          <p:nvPr userDrawn="1"/>
        </p:nvCxnSpPr>
        <p:spPr>
          <a:xfrm>
            <a:off x="10756631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719351D2-E3C1-4B5E-92DD-953B72A1A5DD}"/>
              </a:ext>
            </a:extLst>
          </p:cNvPr>
          <p:cNvSpPr/>
          <p:nvPr userDrawn="1"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47DAEB32-E6EB-45FD-95D9-4FD7A15AFA45}"/>
              </a:ext>
            </a:extLst>
          </p:cNvPr>
          <p:cNvCxnSpPr>
            <a:cxnSpLocks/>
          </p:cNvCxnSpPr>
          <p:nvPr userDrawn="1"/>
        </p:nvCxnSpPr>
        <p:spPr>
          <a:xfrm>
            <a:off x="367744" y="4506699"/>
            <a:ext cx="1038758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74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D1E4486-AF4A-46B2-83B0-62A7667460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67744" y="334926"/>
            <a:ext cx="11456511" cy="6188148"/>
            <a:chOff x="367744" y="334926"/>
            <a:chExt cx="11456511" cy="618814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B30B7F1F-E36C-42A8-B580-77359A3E0215}"/>
                </a:ext>
              </a:extLst>
            </p:cNvPr>
            <p:cNvSpPr/>
            <p:nvPr userDrawn="1"/>
          </p:nvSpPr>
          <p:spPr>
            <a:xfrm>
              <a:off x="367744" y="334926"/>
              <a:ext cx="11456511" cy="618814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DAF7B0A2-F12F-43A8-A491-2988C24D6C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48698" y="334926"/>
              <a:ext cx="0" cy="618814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3017A5F0-B72D-4B0B-818C-7169D4E7E0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3060" y="6047437"/>
              <a:ext cx="1037563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itle 12">
            <a:extLst>
              <a:ext uri="{FF2B5EF4-FFF2-40B4-BE49-F238E27FC236}">
                <a16:creationId xmlns:a16="http://schemas.microsoft.com/office/drawing/2014/main" xmlns="" id="{6F266F4A-AFE2-4AD8-9F2B-0010CE68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13" y="586798"/>
            <a:ext cx="9396733" cy="108664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xmlns="" id="{F18991D3-A38E-4DE7-9D6E-53AA120BE6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7513" y="1673444"/>
            <a:ext cx="4565283" cy="6654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xmlns="" id="{1E584473-A091-47EA-978E-81E176D38A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338927"/>
            <a:ext cx="4565283" cy="34929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xmlns="" id="{8EBC4CA9-77BB-4FA9-BB50-D2763CFB28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8963" y="1673444"/>
            <a:ext cx="4565283" cy="6654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xmlns="" id="{718600FE-3F5C-4372-8219-73FADB4F8D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8963" y="2338927"/>
            <a:ext cx="4565283" cy="3492908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xmlns="" id="{62401C58-8FCE-46CB-B066-10B0DA1C46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2/4/20XX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xmlns="" id="{602DDEA9-C768-4298-B08D-D1218FE52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xmlns="" id="{1DA43427-AFA2-4B7D-A54C-E03A0BA37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713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8323F7B1-8621-4972-90BA-E1D3CBD539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67744" y="334926"/>
            <a:ext cx="11456511" cy="6188148"/>
            <a:chOff x="367744" y="334926"/>
            <a:chExt cx="11456511" cy="618814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A05F331E-308E-451C-B664-73BF7A36A203}"/>
                </a:ext>
              </a:extLst>
            </p:cNvPr>
            <p:cNvSpPr/>
            <p:nvPr userDrawn="1"/>
          </p:nvSpPr>
          <p:spPr>
            <a:xfrm>
              <a:off x="367744" y="334926"/>
              <a:ext cx="11456511" cy="618814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A6B36C61-E01F-44B7-B0C3-CB2BC8ADB1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48698" y="334926"/>
              <a:ext cx="0" cy="618814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A4769112-D976-4C6E-8646-EBDF6B78DE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3060" y="6047437"/>
              <a:ext cx="1037563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itle 12">
            <a:extLst>
              <a:ext uri="{FF2B5EF4-FFF2-40B4-BE49-F238E27FC236}">
                <a16:creationId xmlns:a16="http://schemas.microsoft.com/office/drawing/2014/main" xmlns="" id="{6B285AB8-12B9-456E-BA41-8B057CBC4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513" y="586798"/>
            <a:ext cx="9396733" cy="1086646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xmlns="" id="{872D83E0-1B93-44D5-976E-7D1B46C96B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7514" y="1673444"/>
            <a:ext cx="2945347" cy="6654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xmlns="" id="{2F8FFEEA-5D57-4A4C-BF63-C62C800CA9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2338927"/>
            <a:ext cx="2945347" cy="3482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xmlns="" id="{E9B03C0E-E576-41B6-A38A-82B804FACD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85548" y="1673444"/>
            <a:ext cx="2945347" cy="6654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xmlns="" id="{7B7BF407-144F-4F64-89C3-B5CC5A9F71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85548" y="2338927"/>
            <a:ext cx="2945347" cy="3482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xmlns="" id="{F49B4A4A-2722-459F-920C-47CB37E24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288898" y="1673444"/>
            <a:ext cx="2945347" cy="6654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xmlns="" id="{5440939F-0AAD-4F0F-8E02-8592DE0C89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88898" y="2338927"/>
            <a:ext cx="2945347" cy="348275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Insert text here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xmlns="" id="{BAA501D7-69AE-49DC-A217-0123FAA674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2/4/20XX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xmlns="" id="{37811903-8557-4F5D-8A8E-1A6E0CBB3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xmlns="" id="{E26503DC-62EE-46B1-8E5A-D7819222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6357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CEF066D9-0AAC-476B-AECA-F8AEFDD4FA3D}"/>
              </a:ext>
            </a:extLst>
          </p:cNvPr>
          <p:cNvGrpSpPr/>
          <p:nvPr userDrawn="1"/>
        </p:nvGrpSpPr>
        <p:grpSpPr>
          <a:xfrm>
            <a:off x="364465" y="342081"/>
            <a:ext cx="11475720" cy="6172200"/>
            <a:chOff x="364465" y="342081"/>
            <a:chExt cx="11475720" cy="61722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xmlns="" id="{8F89868B-56F4-4428-8FD0-073D979750C7}"/>
                </a:ext>
              </a:extLst>
            </p:cNvPr>
            <p:cNvCxnSpPr>
              <a:cxnSpLocks/>
            </p:cNvCxnSpPr>
            <p:nvPr/>
          </p:nvCxnSpPr>
          <p:spPr>
            <a:xfrm>
              <a:off x="10729453" y="1859489"/>
              <a:ext cx="0" cy="4645152"/>
            </a:xfrm>
            <a:prstGeom prst="line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xmlns="" id="{97882068-C475-4CB3-A008-E1B1D582EB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6143" y="4022270"/>
              <a:ext cx="1036015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xmlns="" id="{29FC58EB-F6E4-401F-A771-C7803A65D7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7744" y="6047437"/>
              <a:ext cx="1036015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xmlns="" id="{5327AA4E-B0CA-46D8-8FD5-C6C34C78D9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826673" y="342081"/>
              <a:ext cx="0" cy="6172200"/>
            </a:xfrm>
            <a:prstGeom prst="line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xmlns="" id="{425B44F7-BFAC-413C-ADD6-01A5A927FB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874" y="1860547"/>
              <a:ext cx="0" cy="4645152"/>
            </a:xfrm>
            <a:prstGeom prst="line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xmlns="" id="{E95B8717-7E7C-44E7-93EE-5174571BF6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4465" y="6505985"/>
              <a:ext cx="1147572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3304DAC8-F689-449D-B404-12C8518BB6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36211" y="349767"/>
              <a:ext cx="1097280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C4A0AFAA-4873-422A-8D5D-23FB028AD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7963" y="2517060"/>
            <a:ext cx="8145533" cy="102079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B64B8CE5-73B7-4D80-97DE-738F4887D86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7961" y="4269546"/>
            <a:ext cx="9106631" cy="140315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32" name="Picture Placeholder 26">
            <a:extLst>
              <a:ext uri="{FF2B5EF4-FFF2-40B4-BE49-F238E27FC236}">
                <a16:creationId xmlns:a16="http://schemas.microsoft.com/office/drawing/2014/main" xmlns="" id="{18533858-AA61-4B4F-8E57-7E9DDD95993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1383" y="365108"/>
            <a:ext cx="2569503" cy="1519237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3" name="Picture Placeholder 26">
            <a:extLst>
              <a:ext uri="{FF2B5EF4-FFF2-40B4-BE49-F238E27FC236}">
                <a16:creationId xmlns:a16="http://schemas.microsoft.com/office/drawing/2014/main" xmlns="" id="{6C7B3E6F-3475-48B1-8728-1D528E7B3D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51977" y="365108"/>
            <a:ext cx="2587752" cy="1519237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4" name="Picture Placeholder 26">
            <a:extLst>
              <a:ext uri="{FF2B5EF4-FFF2-40B4-BE49-F238E27FC236}">
                <a16:creationId xmlns:a16="http://schemas.microsoft.com/office/drawing/2014/main" xmlns="" id="{E3FB5A0C-ED24-40B7-A0FA-D72CAC3619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540820" y="365108"/>
            <a:ext cx="2587752" cy="1519237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5" name="Picture Placeholder 26">
            <a:extLst>
              <a:ext uri="{FF2B5EF4-FFF2-40B4-BE49-F238E27FC236}">
                <a16:creationId xmlns:a16="http://schemas.microsoft.com/office/drawing/2014/main" xmlns="" id="{1E03428C-657C-4990-9B0A-537F34DCC4A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34743" y="365108"/>
            <a:ext cx="2587752" cy="1519237"/>
          </a:xfrm>
          <a:prstGeom prst="rect">
            <a:avLst/>
          </a:prstGeom>
          <a:ln w="12700">
            <a:solidFill>
              <a:schemeClr val="accent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xmlns="" id="{92C60622-44CB-4522-A948-D2B00F83FC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2/4/20XX</a:t>
            </a:r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xmlns="" id="{056E0E57-BD37-4F56-AEF6-B7956B399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xmlns="" id="{96A79B20-C91C-41BD-8ABD-2D12C4715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612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6">
            <a:extLst>
              <a:ext uri="{FF2B5EF4-FFF2-40B4-BE49-F238E27FC236}">
                <a16:creationId xmlns:a16="http://schemas.microsoft.com/office/drawing/2014/main" xmlns="" id="{6FACCE45-9816-4734-BD53-3B7A62FE3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1024" y="860615"/>
            <a:ext cx="4973746" cy="3426107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l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9" name="Subtitle 7">
            <a:extLst>
              <a:ext uri="{FF2B5EF4-FFF2-40B4-BE49-F238E27FC236}">
                <a16:creationId xmlns:a16="http://schemas.microsoft.com/office/drawing/2014/main" xmlns="" id="{5F050653-22DB-4791-BC82-02B651E15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6826" y="5184479"/>
            <a:ext cx="5249174" cy="66016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algn="l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Date Placeholder 3">
            <a:extLst>
              <a:ext uri="{FF2B5EF4-FFF2-40B4-BE49-F238E27FC236}">
                <a16:creationId xmlns:a16="http://schemas.microsoft.com/office/drawing/2014/main" xmlns="" id="{441B8286-E628-4937-98A6-32B7EBE2ED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2/4/20XX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xmlns="" id="{78DAE39C-33DD-4A38-8F45-AB2CC50F44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40805" y="346969"/>
            <a:ext cx="4308475" cy="5669280"/>
          </a:xfrm>
          <a:prstGeom prst="rect">
            <a:avLst/>
          </a:prstGeom>
          <a:ln w="12700" cap="sq">
            <a:noFill/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xmlns="" id="{1EDC302D-C2BF-420E-832E-00ADFC0F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xmlns="" id="{B90B22A7-F04B-4FF6-83B1-0E9C1EA9B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03CD5EF7-198D-42A4-9653-CDECCDD4FE0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61666" y="334925"/>
            <a:ext cx="11462589" cy="6188149"/>
            <a:chOff x="361666" y="334928"/>
            <a:chExt cx="11462589" cy="61881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F4A28016-1B2E-45F1-B467-06903B8825A1}"/>
                </a:ext>
              </a:extLst>
            </p:cNvPr>
            <p:cNvSpPr/>
            <p:nvPr userDrawn="1"/>
          </p:nvSpPr>
          <p:spPr>
            <a:xfrm>
              <a:off x="361666" y="334928"/>
              <a:ext cx="11462589" cy="6188146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6963BC12-BE70-497C-9BB8-B215B1AD91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666" y="4991100"/>
              <a:ext cx="6077234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7ED66530-93C7-4190-88B4-E20372B4A4A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666" y="6027773"/>
              <a:ext cx="10398267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0C12FD9B-DDFE-4542-BE29-9D1738F40C98}"/>
              </a:ext>
            </a:extLst>
          </p:cNvPr>
          <p:cNvCxnSpPr>
            <a:cxnSpLocks/>
          </p:cNvCxnSpPr>
          <p:nvPr userDrawn="1"/>
        </p:nvCxnSpPr>
        <p:spPr>
          <a:xfrm>
            <a:off x="10759933" y="334925"/>
            <a:ext cx="0" cy="5692848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1EDDDAA5-3F7B-4205-9DAC-66F0CDDC3E34}"/>
              </a:ext>
            </a:extLst>
          </p:cNvPr>
          <p:cNvCxnSpPr>
            <a:cxnSpLocks/>
          </p:cNvCxnSpPr>
          <p:nvPr userDrawn="1"/>
        </p:nvCxnSpPr>
        <p:spPr>
          <a:xfrm>
            <a:off x="6429375" y="334925"/>
            <a:ext cx="0" cy="5692848"/>
          </a:xfrm>
          <a:prstGeom prst="line">
            <a:avLst/>
          </a:prstGeom>
          <a:ln w="127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129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>
            <a:extLst>
              <a:ext uri="{FF2B5EF4-FFF2-40B4-BE49-F238E27FC236}">
                <a16:creationId xmlns:a16="http://schemas.microsoft.com/office/drawing/2014/main" xmlns="" id="{56E0922C-727E-41DE-A291-8B2532C0B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xmlns="" id="{0BA21BC3-D7D6-4CE3-80EE-27EBA4E5D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300"/>
            <a:ext cx="6025116" cy="3352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xmlns="" id="{FC5708CD-5501-430E-B7D6-9831917BAA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2/4/20XX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389B3BC8-B948-466C-AF97-12DC1F49F4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D76934F-0BCD-42BE-8D13-007AA387F75E}"/>
              </a:ext>
            </a:extLst>
          </p:cNvPr>
          <p:cNvSpPr/>
          <p:nvPr userDrawn="1"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CCC4F7C6-EA76-4465-96E2-8136E709C879}"/>
              </a:ext>
            </a:extLst>
          </p:cNvPr>
          <p:cNvCxnSpPr>
            <a:cxnSpLocks/>
          </p:cNvCxnSpPr>
          <p:nvPr userDrawn="1"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6BC92E4-5631-44E1-BB52-402CFAEC8C4C}"/>
              </a:ext>
            </a:extLst>
          </p:cNvPr>
          <p:cNvCxnSpPr>
            <a:cxnSpLocks/>
          </p:cNvCxnSpPr>
          <p:nvPr userDrawn="1"/>
        </p:nvCxnSpPr>
        <p:spPr>
          <a:xfrm>
            <a:off x="367744" y="1914832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xmlns="" id="{CF136D33-904D-4627-9996-906BEF93C9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69480" y="1928306"/>
            <a:ext cx="3465576" cy="4105656"/>
          </a:xfrm>
          <a:prstGeom prst="rect">
            <a:avLst/>
          </a:prstGeom>
          <a:ln w="12700">
            <a:noFill/>
          </a:ln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xmlns="" id="{D43D922A-C0B9-48C6-809E-CBA3A3EB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30226281-A676-4C1E-8049-52CC25829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7B71ED17-C1A9-46D5-910E-FDF38A93089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7258332" y="1928306"/>
            <a:ext cx="0" cy="4119131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827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F7BE1DF-0774-41C3-9C97-8D3AD93892A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4686300" y="0"/>
            <a:ext cx="7505700" cy="685799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3641EA2F-8E7F-4936-8937-E05DE1B6D3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6BB0744-4032-429E-81B9-1EBE6AFCE4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050092" y="334928"/>
            <a:ext cx="6774164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F04C1EC-8E4D-4E9F-841F-FF2380B7C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143" y="633510"/>
            <a:ext cx="4951823" cy="1500079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B402D4F4-E402-4EA2-8CDA-405B9833BC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5050092" y="2400300"/>
            <a:ext cx="569561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7074903B-A74C-4D16-86A8-D85D219A78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5050092" y="6047437"/>
            <a:ext cx="569860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xmlns="" id="{7D764FFE-180D-413D-90DD-38B2D8085A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9750" y="400050"/>
            <a:ext cx="3606800" cy="286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xmlns="" id="{BF014A06-7AE6-44FE-91E3-FEB7684D9B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39750" y="3565525"/>
            <a:ext cx="3606800" cy="28606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A083020B-D4FB-4832-A179-A12C19793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6144" y="2794959"/>
            <a:ext cx="4856441" cy="287774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xmlns="" id="{E4C44237-91BD-4719-B8CD-6872D6B5F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xmlns="" id="{CFFD0E8B-3567-4411-BD34-4E23A53056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86544" y="6140304"/>
            <a:ext cx="4837555" cy="28707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2/4/20XX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13E6DE9C-E7EB-437D-B94C-9A0FCBB91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90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652EDCA6-1225-4B6A-A472-B6CA4F087E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794205" y="334928"/>
            <a:ext cx="5030049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6">
            <a:extLst>
              <a:ext uri="{FF2B5EF4-FFF2-40B4-BE49-F238E27FC236}">
                <a16:creationId xmlns:a16="http://schemas.microsoft.com/office/drawing/2014/main" xmlns="" id="{8DB24CC9-9982-48F5-AC84-8BC798647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4444" y="2402613"/>
            <a:ext cx="3282184" cy="333186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l"/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4" name="Subtitle 7">
            <a:extLst>
              <a:ext uri="{FF2B5EF4-FFF2-40B4-BE49-F238E27FC236}">
                <a16:creationId xmlns:a16="http://schemas.microsoft.com/office/drawing/2014/main" xmlns="" id="{FC99F065-85FB-4119-8563-EBEBA19D8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4444" y="703687"/>
            <a:ext cx="3282183" cy="86638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algn="l"/>
            <a:r>
              <a:rPr lang="en-US" sz="1800"/>
              <a:t>Click to edit Master subtitle style</a:t>
            </a:r>
            <a:endParaRPr lang="en-US" sz="180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xmlns="" id="{FF4E34A6-68BF-4D27-92C8-14198687EA1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4262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36E17047-5589-496A-9175-01C0DBED9C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EED5E6EB-5885-4136-82DD-79A4C7BC7B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794205" y="1905000"/>
            <a:ext cx="395449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47FFDBF2-9C31-41E2-AFC9-6F582160E6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794205" y="6047437"/>
            <a:ext cx="395449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02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7752C32-FE88-461A-A320-F0FF6450CA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2">
            <a:extLst>
              <a:ext uri="{FF2B5EF4-FFF2-40B4-BE49-F238E27FC236}">
                <a16:creationId xmlns:a16="http://schemas.microsoft.com/office/drawing/2014/main" xmlns="" id="{4A9995F5-BBA7-47BE-B414-1E91F5CC6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92F6BC4-6132-432A-93A3-FC1CEC986E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5350" y="2205038"/>
            <a:ext cx="9324975" cy="3551237"/>
          </a:xfrm>
          <a:prstGeom prst="rect">
            <a:avLst/>
          </a:prstGeom>
          <a:ln>
            <a:noFill/>
          </a:ln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30AD1A4E-FF33-4D87-BF0D-0DA82DE2B8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4CB28AE0-B12D-46BB-8F35-EA3EAAC4AC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373060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D8852653-B024-4EEC-BEFB-852B6A60C5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xmlns="" id="{141E53DE-0FDA-443A-BF04-E586CAE9A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5" name="Date Placeholder 3">
            <a:extLst>
              <a:ext uri="{FF2B5EF4-FFF2-40B4-BE49-F238E27FC236}">
                <a16:creationId xmlns:a16="http://schemas.microsoft.com/office/drawing/2014/main" xmlns="" id="{2E6870CF-EB0F-47B3-B772-2F41E7F99D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2/4/20XX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xmlns="" id="{3F934B96-6828-4DE6-80D3-EDDDEE55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358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2">
            <a:extLst>
              <a:ext uri="{FF2B5EF4-FFF2-40B4-BE49-F238E27FC236}">
                <a16:creationId xmlns:a16="http://schemas.microsoft.com/office/drawing/2014/main" xmlns="" id="{11C5B995-EBCD-4B5D-955D-DAE03BEF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63B95B-B1F7-4600-8D22-AD7A00C4AD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20788" y="2322513"/>
            <a:ext cx="8662987" cy="3309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EDAD992-CC5C-43EA-8C97-C2036BFDD0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874C5C62-3452-49AD-97D2-1EE2273CBC2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2D0B5122-602C-4BB8-BD04-40CC2A3138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373060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C51F98C5-DCA3-4AAC-8C7E-58B638FED7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xmlns="" id="{44670FE8-87E8-4FE2-B437-4F3954E96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xmlns="" id="{C687079D-53C7-4BBC-A843-6315E4C769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2/4/20XX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2924DBA1-0E30-4F9F-9F9A-82AED546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599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xmlns="" id="{D743B0E5-41F6-44A3-8E2A-28BC3ED8DD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34B22C98-8755-4B60-9158-1AFC81BF0F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0671" y="723672"/>
            <a:ext cx="2915296" cy="3884668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algn="l"/>
            <a:r>
              <a: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BCF9F40-31A0-4D50-B709-3BDA458638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0313" y="5005388"/>
            <a:ext cx="3609975" cy="85090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14400" indent="0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371600" indent="0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828800" indent="0">
              <a:buNone/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xmlns="" id="{440AD8D6-0F07-4B79-B048-610E30571A8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7580670" y="6112465"/>
            <a:ext cx="3009660" cy="314914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2/4/20XX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xmlns="" id="{EA2E68FD-8458-4B08-AD7F-9BF9B1EF2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9643E7FC-72BA-4410-BEEB-6E6C1A0409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68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C3D8125C-8233-4C72-8983-CC6990AA5BE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70402" y="334926"/>
            <a:ext cx="10380953" cy="417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xmlns="" id="{CA81BCE9-F7ED-4154-818A-7F6992159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01017"/>
            <a:ext cx="9428265" cy="10465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296E1EF7-8C88-414A-8D08-EAFDCD96F1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5963" y="733425"/>
            <a:ext cx="9672637" cy="3462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xmlns="" id="{FB3EF423-89DD-47EF-9342-BC2A8CBF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2/4/20XX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xmlns="" id="{188177DA-D5BB-4C3D-A00E-3C5A7764E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xmlns="" id="{3C4F7893-0371-48EA-AB08-2B24C9C5F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66F0C034-6B76-4E63-BF15-7D8B798FD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67744" y="334926"/>
            <a:ext cx="11456511" cy="6188148"/>
            <a:chOff x="367744" y="334926"/>
            <a:chExt cx="11456511" cy="618814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D8CFBFD4-AE67-4CC7-B3B9-1A908309B2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48698" y="334926"/>
              <a:ext cx="0" cy="618814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4B9AC58E-84E8-4925-911F-64777053048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3060" y="4495800"/>
              <a:ext cx="1037563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D0E585EE-2D3B-48F9-B374-A83E2C55A1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3060" y="6047437"/>
              <a:ext cx="1037563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DA8C1EDD-013F-4E61-AE1E-A91C9132BAB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 userDrawn="1"/>
          </p:nvSpPr>
          <p:spPr>
            <a:xfrm>
              <a:off x="367744" y="334926"/>
              <a:ext cx="11456511" cy="618814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9207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12F9CAA-C420-4606-BBA7-1BE8339722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70402" y="334926"/>
            <a:ext cx="10380953" cy="4177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2">
            <a:extLst>
              <a:ext uri="{FF2B5EF4-FFF2-40B4-BE49-F238E27FC236}">
                <a16:creationId xmlns:a16="http://schemas.microsoft.com/office/drawing/2014/main" xmlns="" id="{89EE4F50-D5FE-416E-B106-44F39D78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801017"/>
            <a:ext cx="9428265" cy="10465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09692629-8B3C-4FAB-A215-77BDB1CE4D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6888" y="460375"/>
            <a:ext cx="10090150" cy="3940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xmlns="" id="{0EAF6142-D387-45DC-8E2F-1DDAC59E9A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2/4/20XX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xmlns="" id="{C7FDBF4E-7657-4C05-A651-DBD2110E8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100" spc="3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xmlns="" id="{61DB533C-F081-41F7-9ACC-CFCE4E1CF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42B7CBA4-B6F8-42AF-9F87-A3019C53748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A269444-8A15-411E-9D42-E9952E708B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67744" y="334926"/>
            <a:ext cx="11456511" cy="6188148"/>
            <a:chOff x="367744" y="334926"/>
            <a:chExt cx="11456511" cy="6188148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9A5C7F65-513A-4257-8E7F-AA1C4637C62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748698" y="334926"/>
              <a:ext cx="0" cy="6188148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xmlns="" id="{4542BE5B-42CB-4DBC-B47A-568412D40F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3060" y="4495800"/>
              <a:ext cx="1037563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xmlns="" id="{3FCAD020-0AF5-4E6F-B239-EF4788C3A4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3060" y="6047437"/>
              <a:ext cx="10375638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9BD3DBBA-B457-4F8F-B535-F4BBD869123A}"/>
                </a:ext>
              </a:extLst>
            </p:cNvPr>
            <p:cNvSpPr/>
            <p:nvPr userDrawn="1"/>
          </p:nvSpPr>
          <p:spPr>
            <a:xfrm>
              <a:off x="367744" y="334926"/>
              <a:ext cx="11456511" cy="618814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02765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87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4056">
          <p15:clr>
            <a:srgbClr val="F26B43"/>
          </p15:clr>
        </p15:guide>
        <p15:guide id="3" orient="horz" pos="1200">
          <p15:clr>
            <a:srgbClr val="F26B43"/>
          </p15:clr>
        </p15:guide>
        <p15:guide id="4" pos="528">
          <p15:clr>
            <a:srgbClr val="F26B43"/>
          </p15:clr>
        </p15:guide>
        <p15:guide id="5" pos="4584">
          <p15:clr>
            <a:srgbClr val="F26B43"/>
          </p15:clr>
        </p15:guide>
        <p15:guide id="6" pos="2424">
          <p15:clr>
            <a:srgbClr val="F26B43"/>
          </p15:clr>
        </p15:guide>
        <p15:guide id="7" pos="5136">
          <p15:clr>
            <a:srgbClr val="F26B43"/>
          </p15:clr>
        </p15:guide>
        <p15:guide id="8" pos="5664">
          <p15:clr>
            <a:srgbClr val="F26B43"/>
          </p15:clr>
        </p15:guide>
        <p15:guide id="9" pos="6216">
          <p15:clr>
            <a:srgbClr val="F26B43"/>
          </p15:clr>
        </p15:guide>
        <p15:guide id="10" pos="2952">
          <p15:clr>
            <a:srgbClr val="F26B43"/>
          </p15:clr>
        </p15:guide>
        <p15:guide id="11" orient="horz" pos="528">
          <p15:clr>
            <a:srgbClr val="F26B43"/>
          </p15:clr>
        </p15:guide>
        <p15:guide id="12" orient="horz" pos="864">
          <p15:clr>
            <a:srgbClr val="F26B43"/>
          </p15:clr>
        </p15:guide>
        <p15:guide id="13" orient="horz" pos="1848">
          <p15:clr>
            <a:srgbClr val="F26B43"/>
          </p15:clr>
        </p15:guide>
        <p15:guide id="14" orient="horz" pos="1512">
          <p15:clr>
            <a:srgbClr val="F26B43"/>
          </p15:clr>
        </p15:guide>
        <p15:guide id="15" orient="horz" pos="3144">
          <p15:clr>
            <a:srgbClr val="F26B43"/>
          </p15:clr>
        </p15:guide>
        <p15:guide id="16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413838-6CCC-4797-8ECB-7EF9DD8572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076" y="4831105"/>
            <a:ext cx="6677760" cy="1075278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Plate Detection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xmlns="" id="{2F99BCD9-99B4-425C-B3C0-E78EBA3C8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5200" y="4748577"/>
            <a:ext cx="3433498" cy="1157806"/>
          </a:xfrm>
        </p:spPr>
        <p:txBody>
          <a:bodyPr anchor="t">
            <a:noAutofit/>
          </a:bodyPr>
          <a:lstStyle/>
          <a:p>
            <a:r>
              <a:rPr lang="en-US" sz="1400" b="1" dirty="0">
                <a:solidFill>
                  <a:srgbClr val="000000"/>
                </a:solidFill>
              </a:rPr>
              <a:t>RUBAB TAHIR (FA22-BSE-108 )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MUHAMMAD AFZAAL (FA22-BSE-040)</a:t>
            </a:r>
          </a:p>
          <a:p>
            <a:r>
              <a:rPr lang="en-US" sz="1400" b="1" dirty="0">
                <a:solidFill>
                  <a:srgbClr val="000000"/>
                </a:solidFill>
              </a:rPr>
              <a:t>MUNIBA QASIM (FA22-BSE-168 )</a:t>
            </a:r>
          </a:p>
        </p:txBody>
      </p:sp>
      <p:pic>
        <p:nvPicPr>
          <p:cNvPr id="30" name="Picture Placeholder 29" descr="Office desk with papers, laptop, pen and reading glasses">
            <a:extLst>
              <a:ext uri="{FF2B5EF4-FFF2-40B4-BE49-F238E27FC236}">
                <a16:creationId xmlns:a16="http://schemas.microsoft.com/office/drawing/2014/main" xmlns="" id="{EBEF8340-BD26-4016-B1B1-9BFC9B9427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" b="7"/>
          <a:stretch/>
        </p:blipFill>
        <p:spPr>
          <a:xfrm>
            <a:off x="379094" y="344805"/>
            <a:ext cx="10369604" cy="415427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17FD58C-B368-4F49-9929-B2783602E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4" y="344804"/>
            <a:ext cx="10369604" cy="41542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1F3E5EF-6B91-465C-8EB6-16B98AE3AF80}"/>
              </a:ext>
            </a:extLst>
          </p:cNvPr>
          <p:cNvSpPr/>
          <p:nvPr/>
        </p:nvSpPr>
        <p:spPr>
          <a:xfrm>
            <a:off x="379094" y="6053743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12/12/2024</a:t>
            </a:r>
          </a:p>
        </p:txBody>
      </p:sp>
    </p:spTree>
    <p:extLst>
      <p:ext uri="{BB962C8B-B14F-4D97-AF65-F5344CB8AC3E}">
        <p14:creationId xmlns:p14="http://schemas.microsoft.com/office/powerpoint/2010/main" val="199708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052807-D630-432C-8B30-03B2F212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276" y="484951"/>
            <a:ext cx="5370218" cy="1500079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Workflow</a:t>
            </a:r>
            <a:endParaRPr lang="en-US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5F8EB9B-5E92-48CC-B018-B1FEC882D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</a:rPr>
              <a:t>3) Plate Detection</a:t>
            </a:r>
          </a:p>
          <a:p>
            <a:r>
              <a:rPr lang="en-US" sz="2800" b="1" dirty="0">
                <a:solidFill>
                  <a:schemeClr val="tx1"/>
                </a:solidFill>
              </a:rPr>
              <a:t>    </a:t>
            </a:r>
            <a:r>
              <a:rPr lang="en-US" b="1" dirty="0">
                <a:solidFill>
                  <a:schemeClr val="tx1"/>
                </a:solidFill>
              </a:rPr>
              <a:t>3.2) Enhance Plate Region: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It Improves the clarity of the extracted plate region for better character segmentation.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639236D-78D0-42B1-AD4E-68F826F7B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Plate Detection</a:t>
            </a:r>
            <a:endParaRPr lang="en-US" sz="2000" b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7FB519A-B602-4A4E-BECF-59FAE5F7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12/12/2024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CE66363-8F60-4ACD-8336-2424264F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63E30BB-8F8A-45A2-A0BA-4CD5AE1FC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4911884"/>
            <a:ext cx="3603048" cy="1786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2AED56D-8019-4245-BD90-FD54BA948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54" y="213271"/>
            <a:ext cx="4536926" cy="34656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376A081-F1B4-4164-B12C-05F0EF2806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91" y="3829783"/>
            <a:ext cx="4222248" cy="265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8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052807-D630-432C-8B30-03B2F212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578" y="430621"/>
            <a:ext cx="5520810" cy="1500079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Workflow</a:t>
            </a:r>
            <a:endParaRPr lang="en-US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5F8EB9B-5E92-48CC-B018-B1FEC882D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</a:rPr>
              <a:t>3) Plate Detection</a:t>
            </a:r>
          </a:p>
          <a:p>
            <a:r>
              <a:rPr lang="en-US" sz="2800" b="1" dirty="0">
                <a:solidFill>
                  <a:schemeClr val="tx1"/>
                </a:solidFill>
              </a:rPr>
              <a:t>    </a:t>
            </a:r>
            <a:r>
              <a:rPr lang="en-US" b="1" dirty="0">
                <a:solidFill>
                  <a:schemeClr val="tx1"/>
                </a:solidFill>
              </a:rPr>
              <a:t>3.3) Extract Characters: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It segments the characters within the license plate for recognition.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639236D-78D0-42B1-AD4E-68F826F7B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Plate Detection</a:t>
            </a:r>
            <a:endParaRPr lang="en-US" sz="2000" b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7FB519A-B602-4A4E-BECF-59FAE5F7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2/4/20XX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CE66363-8F60-4ACD-8336-2424264F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63E30BB-8F8A-45A2-A0BA-4CD5AE1FC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4911884"/>
            <a:ext cx="3603048" cy="1786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8E4C7CF-E44A-4FC3-AB88-FB361715E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02" y="377598"/>
            <a:ext cx="4393034" cy="37221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574845F-E183-4E75-B4E7-9E09E0556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31" y="4099760"/>
            <a:ext cx="4537740" cy="259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84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052807-D630-432C-8B30-03B2F212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275" y="557913"/>
            <a:ext cx="5424007" cy="1500079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Workflow</a:t>
            </a:r>
            <a:endParaRPr lang="en-US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5F8EB9B-5E92-48CC-B018-B1FEC882D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</a:rPr>
              <a:t>4) Number Recognition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  <a:endParaRPr lang="en-US" sz="2800" dirty="0"/>
          </a:p>
          <a:p>
            <a:pPr marL="10287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Display detected plate number.</a:t>
            </a:r>
          </a:p>
          <a:p>
            <a:pPr marL="1028700" lvl="1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Compare characters with stored data</a:t>
            </a:r>
            <a:r>
              <a:rPr lang="en-US" sz="1400" dirty="0"/>
              <a:t>.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639236D-78D0-42B1-AD4E-68F826F7B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Plate Detection</a:t>
            </a:r>
            <a:endParaRPr lang="en-US" sz="2000" b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7FB519A-B602-4A4E-BECF-59FAE5F7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12/12/2024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CE66363-8F60-4ACD-8336-2424264F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63E30BB-8F8A-45A2-A0BA-4CD5AE1FC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4911884"/>
            <a:ext cx="3603048" cy="17862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7A7181B-B4A7-4DAB-AB4F-7F768D7E1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99" y="321191"/>
            <a:ext cx="4640329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4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2475DC-DF1C-42F3-9E36-AE4DC1BAA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730" y="1603512"/>
            <a:ext cx="4973746" cy="2910176"/>
          </a:xfrm>
        </p:spPr>
        <p:txBody>
          <a:bodyPr anchor="t"/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tx1"/>
                </a:solidFill>
                <a:latin typeface="+mn-lt"/>
              </a:rPr>
              <a:t>5) Verification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:</a:t>
            </a:r>
            <a:r>
              <a:rPr lang="en-US" sz="5400" b="1" dirty="0">
                <a:solidFill>
                  <a:schemeClr val="tx1"/>
                </a:solidFill>
              </a:rPr>
              <a:t/>
            </a:r>
            <a:br>
              <a:rPr lang="en-US" sz="5400" b="1" dirty="0">
                <a:solidFill>
                  <a:schemeClr val="tx1"/>
                </a:solidFill>
              </a:rPr>
            </a:br>
            <a:r>
              <a:rPr lang="en-US" sz="5400" b="1" dirty="0">
                <a:solidFill>
                  <a:schemeClr val="tx1"/>
                </a:solidFill>
              </a:rPr>
              <a:t>    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It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Checks detected plate </a:t>
            </a:r>
            <a:br>
              <a:rPr lang="en-US" sz="2000" dirty="0">
                <a:solidFill>
                  <a:schemeClr val="tx1"/>
                </a:solidFill>
                <a:latin typeface="+mn-lt"/>
              </a:rPr>
            </a:br>
            <a:r>
              <a:rPr lang="en-US" sz="2000" dirty="0">
                <a:solidFill>
                  <a:schemeClr val="tx1"/>
                </a:solidFill>
                <a:latin typeface="+mn-lt"/>
              </a:rPr>
              <a:t>            against </a:t>
            </a:r>
            <a:r>
              <a:rPr lang="en-US" sz="2000" dirty="0" err="1">
                <a:solidFill>
                  <a:schemeClr val="tx1"/>
                </a:solidFill>
                <a:latin typeface="+mn-lt"/>
              </a:rPr>
              <a:t>file.json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971241-E255-493E-B020-0FD2A9EC19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8475" y="6105095"/>
            <a:ext cx="3154896" cy="28707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12/12/2024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xmlns="" id="{4276D526-E990-461C-81D9-B54F0EDF36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7842" r="2784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B3CF896-8615-4FA4-B229-78E374D20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A5DA41F-C138-4B66-968E-ACD28A35D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6014833"/>
            <a:ext cx="951908" cy="754673"/>
          </a:xfrm>
        </p:spPr>
        <p:txBody>
          <a:bodyPr/>
          <a:lstStyle/>
          <a:p>
            <a:fld id="{42B7CBA4-B6F8-42AF-9F87-A3019C537482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A6C1253-0170-4344-B532-59615DA0C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9219" y="795379"/>
            <a:ext cx="5249111" cy="6645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A268C68-7B40-4C1C-B878-4C95650666B4}"/>
              </a:ext>
            </a:extLst>
          </p:cNvPr>
          <p:cNvSpPr/>
          <p:nvPr/>
        </p:nvSpPr>
        <p:spPr>
          <a:xfrm>
            <a:off x="345970" y="509881"/>
            <a:ext cx="44533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Workflow</a:t>
            </a:r>
            <a:endParaRPr lang="en-US" sz="4000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13E8DCA-73BB-4C69-81C9-3FE7FA947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184" y="346968"/>
            <a:ext cx="6829425" cy="572972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47EBA22A-1FE2-44B2-9609-291AEDF96A03}"/>
              </a:ext>
            </a:extLst>
          </p:cNvPr>
          <p:cNvCxnSpPr>
            <a:cxnSpLocks/>
          </p:cNvCxnSpPr>
          <p:nvPr/>
        </p:nvCxnSpPr>
        <p:spPr>
          <a:xfrm>
            <a:off x="418391" y="1459901"/>
            <a:ext cx="4453371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38ABF11D-A6AC-499E-8C7C-8E499AF14FB4}"/>
              </a:ext>
            </a:extLst>
          </p:cNvPr>
          <p:cNvCxnSpPr>
            <a:cxnSpLocks/>
          </p:cNvCxnSpPr>
          <p:nvPr/>
        </p:nvCxnSpPr>
        <p:spPr>
          <a:xfrm>
            <a:off x="4871762" y="346968"/>
            <a:ext cx="0" cy="1112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D61CDF43-7564-4ABA-90DA-5D70EA4094B5}"/>
              </a:ext>
            </a:extLst>
          </p:cNvPr>
          <p:cNvCxnSpPr/>
          <p:nvPr/>
        </p:nvCxnSpPr>
        <p:spPr>
          <a:xfrm>
            <a:off x="4871762" y="1459901"/>
            <a:ext cx="72422" cy="5086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36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1676D36B-3BFC-46C6-9F9E-5B416819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886" y="498195"/>
            <a:ext cx="9527275" cy="1241944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MATLAB Code Highlights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13ED85D-079F-4DB5-BFE0-E63663B6F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/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Plate Detection</a:t>
            </a:r>
            <a:endParaRPr lang="en-US" sz="2000" b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3905BD7-8DC2-4DB1-BDB1-9229B9D8E8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5886" y="6140304"/>
            <a:ext cx="3154896" cy="28707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12/12/2024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AA5D918-5B45-4D88-8C26-91A061D33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/>
          <a:lstStyle/>
          <a:p>
            <a:fld id="{5709AFD8-D051-4223-B8CF-1EC150CE8836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67C7643-65F8-45DF-AB17-6B1A325CE28F}"/>
              </a:ext>
            </a:extLst>
          </p:cNvPr>
          <p:cNvSpPr/>
          <p:nvPr/>
        </p:nvSpPr>
        <p:spPr>
          <a:xfrm>
            <a:off x="1220787" y="2322513"/>
            <a:ext cx="805573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1)App Interface: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Written in MATLAB’s App Designer.    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err="1"/>
              <a:t>PROCESSPLATEIMAGEButton</a:t>
            </a:r>
            <a:r>
              <a:rPr lang="en-US" dirty="0"/>
              <a:t> to process uploaded images. </a:t>
            </a:r>
          </a:p>
          <a:p>
            <a:r>
              <a:rPr lang="en-US" sz="2400" b="1" dirty="0"/>
              <a:t>2)Image Processing: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imresize</a:t>
            </a:r>
            <a:r>
              <a:rPr lang="en-US" sz="2000" dirty="0"/>
              <a:t> for resizing.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 rgb2gray for grayscale conversion.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err="1"/>
              <a:t>imbinarize</a:t>
            </a:r>
            <a:r>
              <a:rPr lang="en-US" sz="2000" dirty="0"/>
              <a:t> for binary thresholding.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Filtering and segmentation.</a:t>
            </a:r>
          </a:p>
          <a:p>
            <a:r>
              <a:rPr lang="en-US" sz="2400" b="1" dirty="0"/>
              <a:t>3)Database Matching: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JSON file lookup for verification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705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E6ADAF-02B8-487B-98DC-78CB4961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276" y="430621"/>
            <a:ext cx="4951823" cy="1500079"/>
          </a:xfrm>
        </p:spPr>
        <p:txBody>
          <a:bodyPr/>
          <a:lstStyle/>
          <a:p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Results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F78A0AB3-195A-4E18-B1F2-48E09D0437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667" r="2666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8D255494-F654-418A-848E-1647C87401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48365688-AB74-4948-8761-695BBF8EE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6144" y="2729948"/>
            <a:ext cx="4856441" cy="2464903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Uploaded vehicle image.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Preprocessed and detected plate region.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Extracted plate number displayed on GUI.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Accurate detection for clear images.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Limitations for poor lighting or low-quality images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8D6DB5D-6843-449D-89B1-39503BE6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193805" y="2547386"/>
            <a:ext cx="4114800" cy="365125"/>
          </a:xfrm>
        </p:spPr>
        <p:txBody>
          <a:bodyPr/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Plate Detection</a:t>
            </a:r>
            <a:endParaRPr lang="en-US" sz="2000" b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F6B1376-0B4A-4F18-9BB7-5CB45B5485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29409" y="6139124"/>
            <a:ext cx="4837555" cy="28707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12/12/2024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B3FDB80F-551C-479C-B375-B1DBED27A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>
                <a:solidFill>
                  <a:srgbClr val="000000"/>
                </a:solidFill>
              </a:rPr>
              <a:pPr/>
              <a:t>15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92B7D06-10BB-4355-8F79-1F466371B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520225"/>
            <a:ext cx="3971925" cy="22097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002C8AEC-2B8D-4C5B-9991-522792A60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1" y="3566214"/>
            <a:ext cx="3789362" cy="285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2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E6ADAF-02B8-487B-98DC-78CB4961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276" y="430621"/>
            <a:ext cx="5495724" cy="1500079"/>
          </a:xfrm>
        </p:spPr>
        <p:txBody>
          <a:bodyPr/>
          <a:lstStyle/>
          <a:p>
            <a:r>
              <a:rPr lang="en-US" sz="7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Challenges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F78A0AB3-195A-4E18-B1F2-48E09D0437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667" r="2666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48365688-AB74-4948-8761-695BBF8EE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6144" y="2729948"/>
            <a:ext cx="4856441" cy="3140765"/>
          </a:xfrm>
        </p:spPr>
        <p:txBody>
          <a:bodyPr anchor="t"/>
          <a:lstStyle/>
          <a:p>
            <a:r>
              <a:rPr lang="en-US" b="1" dirty="0">
                <a:solidFill>
                  <a:schemeClr val="tx1"/>
                </a:solidFill>
              </a:rPr>
              <a:t>1) Technical Challenges: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Handling images with poor resolution.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Differentiating between plate numbers and other text. </a:t>
            </a:r>
          </a:p>
          <a:p>
            <a:r>
              <a:rPr lang="en-US" b="1" dirty="0">
                <a:solidFill>
                  <a:schemeClr val="tx1"/>
                </a:solidFill>
              </a:rPr>
              <a:t>2) Implementation Challenges: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Ensuring robust character segmentation.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 Creating an intuitive and error-free GUI.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8D6DB5D-6843-449D-89B1-39503BE6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Plate Detection</a:t>
            </a:r>
            <a:endParaRPr lang="en-US" sz="2000" b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F6B1376-0B4A-4F18-9BB7-5CB45B548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12/12/2024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B3FDB80F-551C-479C-B375-B1DBED27A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>
                <a:solidFill>
                  <a:srgbClr val="000000"/>
                </a:solidFill>
              </a:rPr>
              <a:pPr/>
              <a:t>16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373B9B8F-9C8B-452B-886F-B0A85161D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08" y="400050"/>
            <a:ext cx="3753968" cy="602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1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E6ADAF-02B8-487B-98DC-78CB4961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647" y="430621"/>
            <a:ext cx="5526127" cy="1500079"/>
          </a:xfrm>
        </p:spPr>
        <p:txBody>
          <a:bodyPr/>
          <a:lstStyle/>
          <a:p>
            <a:r>
              <a:rPr lang="en-US" sz="6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F78A0AB3-195A-4E18-B1F2-48E09D0437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667" r="2666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48365688-AB74-4948-8761-695BBF8EE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861" y="2761087"/>
            <a:ext cx="4856441" cy="3140765"/>
          </a:xfrm>
        </p:spPr>
        <p:txBody>
          <a:bodyPr anchor="t"/>
          <a:lstStyle/>
          <a:p>
            <a:r>
              <a:rPr lang="en-US" b="1" dirty="0">
                <a:solidFill>
                  <a:schemeClr val="tx1"/>
                </a:solidFill>
              </a:rPr>
              <a:t>Real-World Use Cases: </a:t>
            </a:r>
          </a:p>
          <a:p>
            <a:pPr marL="1028700" lvl="1" indent="-342900"/>
            <a:r>
              <a:rPr lang="en-US" sz="2000" dirty="0">
                <a:solidFill>
                  <a:schemeClr val="tx1"/>
                </a:solidFill>
              </a:rPr>
              <a:t> Automated traffic enforcement. </a:t>
            </a:r>
          </a:p>
          <a:p>
            <a:pPr marL="1028700" lvl="1" indent="-342900"/>
            <a:r>
              <a:rPr lang="en-US" sz="2000" dirty="0">
                <a:solidFill>
                  <a:schemeClr val="tx1"/>
                </a:solidFill>
              </a:rPr>
              <a:t> Parking management systems. </a:t>
            </a:r>
          </a:p>
          <a:p>
            <a:pPr marL="1028700" lvl="1" indent="-342900"/>
            <a:r>
              <a:rPr lang="en-US" sz="2000" dirty="0">
                <a:solidFill>
                  <a:schemeClr val="tx1"/>
                </a:solidFill>
              </a:rPr>
              <a:t> Toll collection systems. </a:t>
            </a:r>
          </a:p>
          <a:p>
            <a:pPr marL="1028700" lvl="1" indent="-342900"/>
            <a:r>
              <a:rPr lang="en-US" sz="2000" dirty="0">
                <a:solidFill>
                  <a:schemeClr val="tx1"/>
                </a:solidFill>
              </a:rPr>
              <a:t> Security surveillance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8D6DB5D-6843-449D-89B1-39503BE6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Plate Detection</a:t>
            </a:r>
            <a:endParaRPr lang="en-US" sz="2000" b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F6B1376-0B4A-4F18-9BB7-5CB45B548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12/12/2024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B3FDB80F-551C-479C-B375-B1DBED27A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>
                <a:solidFill>
                  <a:srgbClr val="000000"/>
                </a:solidFill>
              </a:rPr>
              <a:pPr/>
              <a:t>17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42BC009-1494-4E67-AF2F-BB3C4DFD1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94" y="320537"/>
            <a:ext cx="4448166" cy="3429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6486FF1-C4CE-4A27-96C1-9A3026ABA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16" y="3872741"/>
            <a:ext cx="4426814" cy="266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3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62CA1E89-F74D-4164-B92E-2F5324CCD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8652" y="2230690"/>
            <a:ext cx="8145533" cy="1020797"/>
          </a:xfrm>
        </p:spPr>
        <p:txBody>
          <a:bodyPr/>
          <a:lstStyle/>
          <a:p>
            <a:r>
              <a:rPr lang="en-US" sz="66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xmlns="" id="{1F3F803E-A30E-4AFB-87E9-DCDDA41E15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414" y="4116911"/>
            <a:ext cx="4581178" cy="167428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Achievements: 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 1) Successfully implemented vehicle plate detection.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chemeClr val="tx1"/>
                </a:solidFill>
              </a:rPr>
              <a:t> 2) Interactive GUI with seamless image processing</a:t>
            </a:r>
            <a:r>
              <a:rPr lang="en-US" sz="1400" dirty="0"/>
              <a:t>. </a:t>
            </a:r>
          </a:p>
          <a:p>
            <a:r>
              <a:rPr lang="en-US" dirty="0"/>
              <a:t>. </a:t>
            </a:r>
          </a:p>
        </p:txBody>
      </p:sp>
      <p:pic>
        <p:nvPicPr>
          <p:cNvPr id="16" name="Picture Placeholder 15" descr="Peopple smiling looking at their phones">
            <a:extLst>
              <a:ext uri="{FF2B5EF4-FFF2-40B4-BE49-F238E27FC236}">
                <a16:creationId xmlns:a16="http://schemas.microsoft.com/office/drawing/2014/main" xmlns="" id="{951C9EE5-67DC-4D11-A65F-D5593538EB5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1977" y="365108"/>
            <a:ext cx="2587752" cy="1519237"/>
          </a:xfrm>
        </p:spPr>
      </p:pic>
      <p:pic>
        <p:nvPicPr>
          <p:cNvPr id="59" name="Picture Placeholder 58" descr="Bearing, size, pencil, drawing">
            <a:extLst>
              <a:ext uri="{FF2B5EF4-FFF2-40B4-BE49-F238E27FC236}">
                <a16:creationId xmlns:a16="http://schemas.microsoft.com/office/drawing/2014/main" xmlns="" id="{D2240412-D79B-4C60-B913-5106FD854F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5966" b="5966"/>
          <a:stretch/>
        </p:blipFill>
        <p:spPr>
          <a:xfrm>
            <a:off x="5540820" y="365108"/>
            <a:ext cx="2587752" cy="1519237"/>
          </a:xfrm>
        </p:spPr>
      </p:pic>
      <p:pic>
        <p:nvPicPr>
          <p:cNvPr id="25" name="Picture Placeholder 24" descr="Office people meeting ">
            <a:extLst>
              <a:ext uri="{FF2B5EF4-FFF2-40B4-BE49-F238E27FC236}">
                <a16:creationId xmlns:a16="http://schemas.microsoft.com/office/drawing/2014/main" xmlns="" id="{9F31BB21-C729-4B21-98D7-F299E1DACE9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4743" y="365108"/>
            <a:ext cx="2587752" cy="1519237"/>
          </a:xfrm>
        </p:spPr>
      </p:pic>
      <p:sp>
        <p:nvSpPr>
          <p:cNvPr id="42" name="Footer Placeholder 41">
            <a:extLst>
              <a:ext uri="{FF2B5EF4-FFF2-40B4-BE49-F238E27FC236}">
                <a16:creationId xmlns:a16="http://schemas.microsoft.com/office/drawing/2014/main" xmlns="" id="{083788C2-6193-4C41-BDFE-949DB17F8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/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 Plate Detection</a:t>
            </a:r>
            <a:endParaRPr lang="en-US" sz="2000" b="1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xmlns="" id="{6A41C43B-C2F7-4C15-9A68-278D666DA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/>
          <a:lstStyle/>
          <a:p>
            <a:fld id="{CE0B4D92-8F8B-47B9-9884-2F4ECA2EC99E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E0334426-FB2A-46BF-8A93-A289C6BE7ACD}"/>
              </a:ext>
            </a:extLst>
          </p:cNvPr>
          <p:cNvSpPr/>
          <p:nvPr/>
        </p:nvSpPr>
        <p:spPr>
          <a:xfrm>
            <a:off x="5081667" y="4170572"/>
            <a:ext cx="553137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Future Work</a:t>
            </a:r>
            <a:r>
              <a:rPr lang="en-US" sz="2800" b="1" dirty="0"/>
              <a:t>: </a:t>
            </a:r>
            <a:endParaRPr lang="en-US" b="1" dirty="0"/>
          </a:p>
          <a:p>
            <a:pPr lvl="1"/>
            <a:r>
              <a:rPr lang="en-US" sz="1600" dirty="0"/>
              <a:t> 1) Improve accuracy for challenging conditions. </a:t>
            </a:r>
          </a:p>
          <a:p>
            <a:pPr lvl="1"/>
            <a:r>
              <a:rPr lang="en-US" sz="1600" dirty="0"/>
              <a:t> 2) Integrate with real-time video feeds.</a:t>
            </a:r>
          </a:p>
          <a:p>
            <a:pPr lvl="1"/>
            <a:r>
              <a:rPr lang="en-US" sz="1600" dirty="0"/>
              <a:t> 3) Implement YOLO model for real time detection.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Q&amp;A: </a:t>
            </a:r>
          </a:p>
          <a:p>
            <a:r>
              <a:rPr lang="en-US" sz="1600" dirty="0"/>
              <a:t>            Open for any questions or feedback.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7D5BE07-935D-4F2A-B3CC-03A51CFE04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974" y="351357"/>
            <a:ext cx="2578832" cy="15302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3977DA4-E053-41C8-B870-0B2B33974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974" y="365108"/>
            <a:ext cx="10355521" cy="1502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A27468C-3C81-485B-8931-C951A378CF5C}"/>
              </a:ext>
            </a:extLst>
          </p:cNvPr>
          <p:cNvSpPr/>
          <p:nvPr/>
        </p:nvSpPr>
        <p:spPr>
          <a:xfrm>
            <a:off x="418391" y="6058047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12/12/2024</a:t>
            </a:r>
          </a:p>
        </p:txBody>
      </p:sp>
    </p:spTree>
    <p:extLst>
      <p:ext uri="{BB962C8B-B14F-4D97-AF65-F5344CB8AC3E}">
        <p14:creationId xmlns:p14="http://schemas.microsoft.com/office/powerpoint/2010/main" val="3904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884B2B35-06F8-4F5C-A618-6002214CE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515664"/>
            <a:ext cx="9527275" cy="1241944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accent1">
                    <a:lumMod val="50000"/>
                  </a:schemeClr>
                </a:solidFill>
              </a:rPr>
              <a:t>Introduction</a:t>
            </a:r>
            <a:r>
              <a:rPr lang="en-US" sz="6600" b="1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xmlns="" id="{26392955-6557-4ED6-B174-E9F9D52D2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0299"/>
            <a:ext cx="6025116" cy="3381935"/>
          </a:xfrm>
        </p:spPr>
        <p:txBody>
          <a:bodyPr>
            <a:normAutofit fontScale="92500"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0000"/>
                </a:solidFill>
              </a:rPr>
              <a:t>What is Vehicle License Plate Detection?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 A technology to identify and read license plate numbers from images.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 Applications include traffic monitoring, toll systems, and parking management.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rgbClr val="000000"/>
                </a:solidFill>
              </a:rPr>
              <a:t>Objective of the Project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 Develop a MATLAB-based application to detect and display vehicle license plate numbers from uploaded images.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xmlns="" id="{9340F6AA-F9FD-46A1-A761-C0CE6F62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12/12/2024</a:t>
            </a:r>
          </a:p>
        </p:txBody>
      </p:sp>
      <p:pic>
        <p:nvPicPr>
          <p:cNvPr id="12" name="Picture Placeholder 11" descr="Close up of a calculator">
            <a:extLst>
              <a:ext uri="{FF2B5EF4-FFF2-40B4-BE49-F238E27FC236}">
                <a16:creationId xmlns:a16="http://schemas.microsoft.com/office/drawing/2014/main" xmlns="" id="{C320AFE2-20CA-43D3-8E4E-28DBD9F9B755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69480" y="1928306"/>
            <a:ext cx="3465576" cy="4105656"/>
          </a:xfrm>
        </p:spPr>
      </p:pic>
      <p:sp>
        <p:nvSpPr>
          <p:cNvPr id="19" name="Footer Placeholder 18">
            <a:extLst>
              <a:ext uri="{FF2B5EF4-FFF2-40B4-BE49-F238E27FC236}">
                <a16:creationId xmlns:a16="http://schemas.microsoft.com/office/drawing/2014/main" xmlns="" id="{CBBB7DCC-419E-4462-B49C-E0F2281E7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/>
          <a:lstStyle/>
          <a:p>
            <a:r>
              <a:rPr 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Plate Detection</a:t>
            </a:r>
            <a:endParaRPr lang="en-US" sz="1600" b="1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xmlns="" id="{206A6756-4AD0-48B1-A2A6-221571B10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/>
          <a:lstStyle/>
          <a:p>
            <a:fld id="{FB5BC9EA-4FEE-444B-92CE-4488B20DCBA7}" type="slidenum">
              <a:rPr lang="en-US" b="0" smtClean="0">
                <a:solidFill>
                  <a:srgbClr val="000000"/>
                </a:solidFill>
              </a:rPr>
              <a:pPr/>
              <a:t>2</a:t>
            </a:fld>
            <a:endParaRPr lang="en-US" b="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7B6190B-E0CD-4993-B13E-353F92962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480" y="1951497"/>
            <a:ext cx="3465576" cy="408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6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xmlns="" id="{029A8827-3374-4A11-8C85-AA2D78E9D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6545" y="633510"/>
            <a:ext cx="5327668" cy="1500079"/>
          </a:xfrm>
        </p:spPr>
        <p:txBody>
          <a:bodyPr/>
          <a:lstStyle/>
          <a:p>
            <a:r>
              <a:rPr lang="en-US" sz="4400" b="1" dirty="0">
                <a:solidFill>
                  <a:schemeClr val="accent1">
                    <a:lumMod val="50000"/>
                  </a:schemeClr>
                </a:solidFill>
              </a:rPr>
              <a:t>Project Overview</a:t>
            </a:r>
          </a:p>
        </p:txBody>
      </p:sp>
      <p:pic>
        <p:nvPicPr>
          <p:cNvPr id="24" name="Picture Placeholder 23" descr="Person writing on glass">
            <a:extLst>
              <a:ext uri="{FF2B5EF4-FFF2-40B4-BE49-F238E27FC236}">
                <a16:creationId xmlns:a16="http://schemas.microsoft.com/office/drawing/2014/main" xmlns="" id="{E8D6D228-D684-4F0F-9A5A-880FC7432E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973" r="7973"/>
          <a:stretch/>
        </p:blipFill>
        <p:spPr>
          <a:xfrm>
            <a:off x="539750" y="400050"/>
            <a:ext cx="3606800" cy="2860675"/>
          </a:xfrm>
        </p:spPr>
      </p:pic>
      <p:pic>
        <p:nvPicPr>
          <p:cNvPr id="12" name="Picture Placeholder 11" descr="Person typing on a laptop">
            <a:extLst>
              <a:ext uri="{FF2B5EF4-FFF2-40B4-BE49-F238E27FC236}">
                <a16:creationId xmlns:a16="http://schemas.microsoft.com/office/drawing/2014/main" xmlns="" id="{5C6EB4F4-2E2A-4AA4-BE26-B5AA4D3BDF0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750" y="3565525"/>
            <a:ext cx="3606800" cy="2860675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xmlns="" id="{017C5392-1C76-48FA-8940-76AD15BCE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1311" y="2675039"/>
            <a:ext cx="5436716" cy="3089006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0000"/>
                </a:solidFill>
              </a:rPr>
              <a:t>Domain</a:t>
            </a:r>
            <a:r>
              <a:rPr lang="en-US" dirty="0">
                <a:solidFill>
                  <a:srgbClr val="000000"/>
                </a:solidFill>
              </a:rPr>
              <a:t>: Digital Image Processing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b="1" dirty="0">
                <a:solidFill>
                  <a:srgbClr val="000000"/>
                </a:solidFill>
              </a:rPr>
              <a:t>Tool &amp; Language</a:t>
            </a:r>
            <a:r>
              <a:rPr lang="en-US" dirty="0">
                <a:solidFill>
                  <a:srgbClr val="000000"/>
                </a:solidFill>
              </a:rPr>
              <a:t>: MATLAB, App Designer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Key Features</a:t>
            </a:r>
            <a:r>
              <a:rPr lang="en-US" dirty="0">
                <a:solidFill>
                  <a:srgbClr val="000000"/>
                </a:solidFill>
              </a:rPr>
              <a:t>: </a:t>
            </a:r>
          </a:p>
          <a:p>
            <a:pPr marL="971550" lvl="1" indent="-285750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Upload vehicle images. </a:t>
            </a:r>
          </a:p>
          <a:p>
            <a:pPr marL="971550" lvl="1" indent="-285750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 Preprocess the image for plate detection</a:t>
            </a:r>
          </a:p>
          <a:p>
            <a:pPr marL="971550" lvl="1" indent="-285750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 Extract and display the license plate number. </a:t>
            </a:r>
          </a:p>
          <a:p>
            <a:pPr marL="971550" lvl="1" indent="-285750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 Cross-check plate numbers with a database file</a:t>
            </a:r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xmlns="" id="{74D078E0-1675-4479-A2AB-9DD2016B8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/>
          <a:lstStyle/>
          <a:p>
            <a:r>
              <a:rPr lang="en-US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Plate Detection</a:t>
            </a:r>
            <a:endParaRPr lang="en-US" sz="1800" b="1" dirty="0"/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xmlns="" id="{551729ED-2101-46C4-9017-38DC9EAB95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86544" y="6140304"/>
            <a:ext cx="4837555" cy="28707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12/12/2024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xmlns="" id="{02E0DE71-4D88-4BC4-A247-4E1F6302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/>
          <a:lstStyle/>
          <a:p>
            <a:r>
              <a:rPr lang="en-US" sz="4000" dirty="0">
                <a:solidFill>
                  <a:srgbClr val="000000"/>
                </a:solidFill>
              </a:rPr>
              <a:t>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981B139-C0C4-488E-88EF-CBD4E373B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1" y="3523000"/>
            <a:ext cx="3606800" cy="290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8E3CCBE-A704-4066-B710-1C36F27B3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49" y="342202"/>
            <a:ext cx="3606800" cy="295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9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87B840-04AA-410B-8A72-B848F9F6C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71921" y="2093844"/>
            <a:ext cx="3678149" cy="3684104"/>
          </a:xfrm>
        </p:spPr>
        <p:txBody>
          <a:bodyPr anchor="t">
            <a:noAutofit/>
          </a:bodyPr>
          <a:lstStyle/>
          <a:p>
            <a:r>
              <a:rPr lang="en-US" sz="2000" b="1" i="1" dirty="0">
                <a:solidFill>
                  <a:srgbClr val="000000"/>
                </a:solidFill>
                <a:latin typeface="+mn-lt"/>
              </a:rPr>
              <a:t>App Features: </a:t>
            </a:r>
            <a:br>
              <a:rPr lang="en-US" sz="2000" b="1" i="1" dirty="0">
                <a:solidFill>
                  <a:srgbClr val="000000"/>
                </a:solidFill>
                <a:latin typeface="+mn-lt"/>
              </a:rPr>
            </a:br>
            <a:r>
              <a:rPr lang="en-US" sz="2000" dirty="0">
                <a:solidFill>
                  <a:srgbClr val="000000"/>
                </a:solidFill>
                <a:latin typeface="+mn-lt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+mn-lt"/>
              </a:rPr>
            </a:br>
            <a:r>
              <a:rPr lang="en-US" sz="2000" dirty="0">
                <a:solidFill>
                  <a:srgbClr val="000000"/>
                </a:solidFill>
                <a:latin typeface="+mn-lt"/>
              </a:rPr>
              <a:t>    User-friendly GUI built with</a:t>
            </a:r>
            <a:br>
              <a:rPr lang="en-US" sz="2000" dirty="0">
                <a:solidFill>
                  <a:srgbClr val="000000"/>
                </a:solidFill>
                <a:latin typeface="+mn-lt"/>
              </a:rPr>
            </a:br>
            <a:r>
              <a:rPr lang="en-US" sz="2000" dirty="0">
                <a:solidFill>
                  <a:srgbClr val="000000"/>
                </a:solidFill>
                <a:latin typeface="+mn-lt"/>
              </a:rPr>
              <a:t>    MATLAB App Designer.</a:t>
            </a:r>
            <a:br>
              <a:rPr lang="en-US" sz="2000" dirty="0">
                <a:solidFill>
                  <a:srgbClr val="000000"/>
                </a:solidFill>
                <a:latin typeface="+mn-lt"/>
              </a:rPr>
            </a:br>
            <a:r>
              <a:rPr lang="en-US" sz="2000" dirty="0">
                <a:solidFill>
                  <a:srgbClr val="000000"/>
                </a:solidFill>
                <a:latin typeface="+mn-lt"/>
              </a:rPr>
              <a:t/>
            </a:r>
            <a:br>
              <a:rPr lang="en-US" sz="2000" dirty="0">
                <a:solidFill>
                  <a:srgbClr val="000000"/>
                </a:solidFill>
                <a:latin typeface="+mn-lt"/>
              </a:rPr>
            </a:br>
            <a:r>
              <a:rPr lang="en-US" sz="2000" b="1" i="1" dirty="0">
                <a:solidFill>
                  <a:srgbClr val="000000"/>
                </a:solidFill>
                <a:latin typeface="+mn-lt"/>
              </a:rPr>
              <a:t>Components include </a:t>
            </a:r>
            <a:r>
              <a:rPr lang="en-US" sz="2000" dirty="0">
                <a:solidFill>
                  <a:srgbClr val="000000"/>
                </a:solidFill>
                <a:latin typeface="+mn-lt"/>
              </a:rPr>
              <a:t>: </a:t>
            </a:r>
            <a:br>
              <a:rPr lang="en-US" sz="2000" dirty="0">
                <a:solidFill>
                  <a:srgbClr val="000000"/>
                </a:solidFill>
                <a:latin typeface="+mn-lt"/>
              </a:rPr>
            </a:br>
            <a:r>
              <a:rPr lang="en-US" sz="2000" dirty="0">
                <a:solidFill>
                  <a:srgbClr val="000000"/>
                </a:solidFill>
                <a:latin typeface="+mn-lt"/>
              </a:rPr>
              <a:t>1) Image upload button. </a:t>
            </a:r>
            <a:br>
              <a:rPr lang="en-US" sz="2000" dirty="0">
                <a:solidFill>
                  <a:srgbClr val="000000"/>
                </a:solidFill>
                <a:latin typeface="+mn-lt"/>
              </a:rPr>
            </a:br>
            <a:r>
              <a:rPr lang="en-US" sz="2000" dirty="0">
                <a:solidFill>
                  <a:srgbClr val="000000"/>
                </a:solidFill>
                <a:latin typeface="+mn-lt"/>
              </a:rPr>
              <a:t>2) Plate processing button. </a:t>
            </a:r>
            <a:br>
              <a:rPr lang="en-US" sz="2000" dirty="0">
                <a:solidFill>
                  <a:srgbClr val="000000"/>
                </a:solidFill>
                <a:latin typeface="+mn-lt"/>
              </a:rPr>
            </a:br>
            <a:r>
              <a:rPr lang="en-US" sz="2000" dirty="0">
                <a:solidFill>
                  <a:srgbClr val="000000"/>
                </a:solidFill>
                <a:latin typeface="+mn-lt"/>
              </a:rPr>
              <a:t>3) Text fields for detected plate number and file verification results. </a:t>
            </a:r>
            <a:br>
              <a:rPr lang="en-US" sz="2000" dirty="0">
                <a:solidFill>
                  <a:srgbClr val="000000"/>
                </a:solidFill>
                <a:latin typeface="+mn-lt"/>
              </a:rPr>
            </a:br>
            <a:r>
              <a:rPr lang="en-US" sz="2000" dirty="0">
                <a:solidFill>
                  <a:srgbClr val="000000"/>
                </a:solidFill>
                <a:latin typeface="+mn-lt"/>
              </a:rPr>
              <a:t>4) Supports image formats:    .</a:t>
            </a:r>
            <a:r>
              <a:rPr lang="en-US" sz="2000" dirty="0" err="1">
                <a:solidFill>
                  <a:srgbClr val="000000"/>
                </a:solidFill>
                <a:latin typeface="+mn-lt"/>
              </a:rPr>
              <a:t>png</a:t>
            </a:r>
            <a:r>
              <a:rPr lang="en-US" sz="2000" dirty="0">
                <a:solidFill>
                  <a:srgbClr val="000000"/>
                </a:solidFill>
                <a:latin typeface="+mn-lt"/>
              </a:rPr>
              <a:t>, .jpg, .jpeg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905E107-9713-4C30-AE85-314FCED06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4444" y="703687"/>
            <a:ext cx="3545627" cy="866380"/>
          </a:xfrm>
        </p:spPr>
        <p:txBody>
          <a:bodyPr>
            <a:normAutofit fontScale="92500"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Interface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99C6A21-2585-4103-B79B-0275B7BE5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2" y="268940"/>
            <a:ext cx="6417647" cy="6276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722344D-A456-4D69-855F-179FF544E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4871" y="703687"/>
            <a:ext cx="524301" cy="4170025"/>
          </a:xfrm>
          <a:prstGeom prst="rect">
            <a:avLst/>
          </a:prstGeom>
        </p:spPr>
      </p:pic>
      <p:sp>
        <p:nvSpPr>
          <p:cNvPr id="8" name="Slide Number Placeholder 22">
            <a:extLst>
              <a:ext uri="{FF2B5EF4-FFF2-40B4-BE49-F238E27FC236}">
                <a16:creationId xmlns:a16="http://schemas.microsoft.com/office/drawing/2014/main" xmlns="" id="{776D5A03-FF1D-4BF8-A135-62DCF44F9D52}"/>
              </a:ext>
            </a:extLst>
          </p:cNvPr>
          <p:cNvSpPr txBox="1">
            <a:spLocks/>
          </p:cNvSpPr>
          <p:nvPr/>
        </p:nvSpPr>
        <p:spPr>
          <a:xfrm>
            <a:off x="11240092" y="5791200"/>
            <a:ext cx="951908" cy="75467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00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6630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FA2972-6331-433A-AE74-9ABD7A98A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1008" y="471699"/>
            <a:ext cx="5428380" cy="1500079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Technical Workflow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xmlns="" id="{5AEFE395-1C1F-4D28-A9D3-D87FF01CA65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2328" r="1232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FBEB7C1B-79D1-4EC4-B17E-68614A815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1) Image Upload: </a:t>
            </a:r>
          </a:p>
          <a:p>
            <a:r>
              <a:rPr lang="en-US" sz="2400" dirty="0">
                <a:solidFill>
                  <a:srgbClr val="000000"/>
                </a:solidFill>
              </a:rPr>
              <a:t>         User selects a vehicle image.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16D45A8-AA65-40A7-A9E6-CFDCDD9A4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Plate Detection</a:t>
            </a:r>
            <a:endParaRPr lang="en-US" sz="2000" b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ED3B2D9-D4D9-4AF1-8DF5-36A10F4D0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12/12/2024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6714211F-123A-4502-8E04-69010B47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xmlns="" id="{E17DC570-1900-4A9A-93DC-E8245C0FDAA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806" r="26806"/>
          <a:stretch>
            <a:fillRect/>
          </a:stretch>
        </p:blipFill>
        <p:spPr>
          <a:xfrm>
            <a:off x="718475" y="431800"/>
            <a:ext cx="3606800" cy="2860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89C46FE-4310-40E4-9C00-EDF704359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69" y="1004887"/>
            <a:ext cx="3785525" cy="19745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02C7525-1B27-41C3-911E-E52F12131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69" y="1004887"/>
            <a:ext cx="3596881" cy="21623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728EC50F-65EA-400E-A3B7-E2E624F658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668" y="3565525"/>
            <a:ext cx="3596881" cy="299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1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E6ADAF-02B8-487B-98DC-78CB49616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276" y="430621"/>
            <a:ext cx="5397112" cy="1500079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Technical Workflow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48365688-AB74-4948-8761-695BBF8EE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6144" y="2729948"/>
            <a:ext cx="4856441" cy="2464903"/>
          </a:xfrm>
        </p:spPr>
        <p:txBody>
          <a:bodyPr anchor="t"/>
          <a:lstStyle/>
          <a:p>
            <a:r>
              <a:rPr lang="en-US" sz="3600" b="1" dirty="0">
                <a:solidFill>
                  <a:srgbClr val="000000"/>
                </a:solidFill>
              </a:rPr>
              <a:t>2) Preprocessing</a:t>
            </a:r>
          </a:p>
          <a:p>
            <a:pPr marL="457200" lvl="1" indent="0">
              <a:buNone/>
            </a:pPr>
            <a:r>
              <a:rPr lang="en-US" sz="2400" b="1" dirty="0">
                <a:solidFill>
                  <a:srgbClr val="000000"/>
                </a:solidFill>
              </a:rPr>
              <a:t>2.1) Convert to grayscale: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000000"/>
                </a:solidFill>
              </a:rPr>
              <a:t>	It transforms the image into shades of gray.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8D6DB5D-6843-449D-89B1-39503BE6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Plate Detection</a:t>
            </a:r>
            <a:endParaRPr lang="en-US" sz="2000" b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8F6B1376-0B4A-4F18-9BB7-5CB45B548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12/12/2024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B3FDB80F-551C-479C-B375-B1DBED27A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940E4AE-7D1B-4A85-B747-72CB6B0EA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48" y="633510"/>
            <a:ext cx="3768173" cy="20964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C36FA0C6-77D4-402C-8EA7-253A431D3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21" y="3070370"/>
            <a:ext cx="36068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9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B65C11E-48B8-4BFE-AF3B-3FD5712C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276" y="498204"/>
            <a:ext cx="5424006" cy="1500079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Workflow</a:t>
            </a:r>
            <a:endParaRPr lang="en-US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14EF8F2D-1E64-49EA-8735-4D9C54D590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750" y="3249692"/>
            <a:ext cx="3606800" cy="280035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0D1698A-E5A1-471A-8F2D-13D1381FE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Plate Detection</a:t>
            </a:r>
            <a:endParaRPr lang="en-US" sz="1800" b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340335AC-AACE-4B1B-8796-0A384F7F2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12/12/2024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F55E1BE4-4629-4AD8-A861-7AAD26FDB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8ECE2A0-541D-42A5-B370-6B413040BC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97"/>
          <a:stretch/>
        </p:blipFill>
        <p:spPr>
          <a:xfrm>
            <a:off x="539750" y="492125"/>
            <a:ext cx="3606800" cy="24214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B0B11FEA-86DF-4D94-AC47-0BC5B9AB181F}"/>
              </a:ext>
            </a:extLst>
          </p:cNvPr>
          <p:cNvSpPr/>
          <p:nvPr/>
        </p:nvSpPr>
        <p:spPr>
          <a:xfrm>
            <a:off x="5286544" y="2521119"/>
            <a:ext cx="5196311" cy="32316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solidFill>
                  <a:srgbClr val="000000"/>
                </a:solidFill>
              </a:rPr>
              <a:t>2) Preprocessing</a:t>
            </a:r>
          </a:p>
          <a:p>
            <a:pPr lvl="1">
              <a:lnSpc>
                <a:spcPct val="150000"/>
              </a:lnSpc>
            </a:pPr>
            <a:r>
              <a:rPr lang="en-US" sz="2000" b="1" dirty="0">
                <a:solidFill>
                  <a:srgbClr val="000000"/>
                </a:solidFill>
              </a:rPr>
              <a:t>2.2) </a:t>
            </a:r>
            <a:r>
              <a:rPr lang="en-US" sz="2000" b="1" dirty="0"/>
              <a:t>Apply sharpening filter</a:t>
            </a:r>
            <a:r>
              <a:rPr lang="en-US" sz="2000" b="1" dirty="0">
                <a:solidFill>
                  <a:srgbClr val="000000"/>
                </a:solidFill>
              </a:rPr>
              <a:t>: </a:t>
            </a:r>
            <a:r>
              <a:rPr lang="en-US" sz="2000" dirty="0">
                <a:solidFill>
                  <a:srgbClr val="000000"/>
                </a:solidFill>
              </a:rPr>
              <a:t>It</a:t>
            </a:r>
            <a:r>
              <a:rPr lang="en-US" sz="2000" b="1" dirty="0">
                <a:solidFill>
                  <a:srgbClr val="000000"/>
                </a:solidFill>
              </a:rPr>
              <a:t> </a:t>
            </a:r>
            <a:r>
              <a:rPr lang="en-US" sz="2000" dirty="0">
                <a:solidFill>
                  <a:srgbClr val="000000"/>
                </a:solidFill>
              </a:rPr>
              <a:t>e</a:t>
            </a:r>
            <a:r>
              <a:rPr lang="en-US" sz="2000" dirty="0"/>
              <a:t>nhances edges and details for better plate recognition.</a:t>
            </a:r>
            <a:endParaRPr lang="en-US" sz="1600" dirty="0">
              <a:solidFill>
                <a:srgbClr val="000000"/>
              </a:solidFill>
            </a:endParaRPr>
          </a:p>
          <a:p>
            <a:pPr lvl="2"/>
            <a:endParaRPr lang="en-US" sz="2000" dirty="0">
              <a:solidFill>
                <a:srgbClr val="000000"/>
              </a:solidFill>
            </a:endParaRPr>
          </a:p>
          <a:p>
            <a:pPr lvl="1"/>
            <a:endParaRPr lang="en-US" sz="2000" dirty="0">
              <a:solidFill>
                <a:srgbClr val="000000"/>
              </a:solidFill>
            </a:endParaRPr>
          </a:p>
          <a:p>
            <a:pPr lvl="1"/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93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F046EB-39E5-46F3-BDC8-ECAB56E47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276" y="498204"/>
            <a:ext cx="5379183" cy="1500079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Workflow</a:t>
            </a:r>
            <a:endParaRPr lang="en-US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7B8502B-08EF-4AE2-B1B5-F325B6E823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9750" y="1165413"/>
            <a:ext cx="3709228" cy="1479176"/>
          </a:xfrm>
        </p:spPr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88355F1B-3A01-442C-A0F6-F2DA463ED8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9750" y="3018676"/>
            <a:ext cx="3606800" cy="2860675"/>
          </a:xfrm>
        </p:spPr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CC92FD72-E0E9-4DE5-88A2-0A8A0C91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>
                <a:solidFill>
                  <a:srgbClr val="000000"/>
                </a:solidFill>
              </a:rPr>
              <a:t>2) Preprocessing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000" b="1" dirty="0">
                <a:solidFill>
                  <a:schemeClr val="tx1"/>
                </a:solidFill>
              </a:rPr>
              <a:t>2.3) Convert to binary image: </a:t>
            </a:r>
            <a:r>
              <a:rPr lang="en-US" sz="2000" dirty="0">
                <a:solidFill>
                  <a:schemeClr val="tx1"/>
                </a:solidFill>
              </a:rPr>
              <a:t>It Converts the image to black-and-white for easier segmentation.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BA5629B-D00D-4AA6-A12D-244891579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8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Plate Detection</a:t>
            </a:r>
            <a:endParaRPr lang="en-US" sz="1800" b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7629653-1E4F-4B94-B1DF-A5E1BC7AD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12/12/2024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D82D183A-2D98-40FF-A22C-881917B43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5161834-4D6E-4A78-AFCF-B72913BC2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427"/>
          <a:stretch/>
        </p:blipFill>
        <p:spPr>
          <a:xfrm>
            <a:off x="445279" y="1102446"/>
            <a:ext cx="3901434" cy="1685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6DFD332-DABC-4A21-8CB9-0986A895E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87" y="3009712"/>
            <a:ext cx="3726592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8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052807-D630-432C-8B30-03B2F212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311" y="435255"/>
            <a:ext cx="5422077" cy="1500079"/>
          </a:xfrm>
        </p:spPr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Technical Workflow</a:t>
            </a:r>
            <a:endParaRPr lang="en-US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0045DF69-F1CE-4909-B885-00655AE6E7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9750" y="400050"/>
            <a:ext cx="3606800" cy="1998593"/>
          </a:xfrm>
        </p:spPr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96F06A51-30F1-48D3-ACF4-A678E6E99A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9750" y="2761087"/>
            <a:ext cx="3606800" cy="1788353"/>
          </a:xfrm>
        </p:spPr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65F8EB9B-5E92-48CC-B018-B1FEC882D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294" y="2577076"/>
            <a:ext cx="4856441" cy="2877746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</a:rPr>
              <a:t>3) Plate Detection</a:t>
            </a:r>
          </a:p>
          <a:p>
            <a:r>
              <a:rPr lang="en-US" sz="2800" b="1" dirty="0">
                <a:solidFill>
                  <a:schemeClr val="tx1"/>
                </a:solidFill>
              </a:rPr>
              <a:t>    </a:t>
            </a:r>
            <a:r>
              <a:rPr lang="en-US" b="1" dirty="0">
                <a:solidFill>
                  <a:schemeClr val="tx1"/>
                </a:solidFill>
              </a:rPr>
              <a:t>3.1) Isolate license plate region :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It Identify and extract the specific area containing the license plate from the image.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639236D-78D0-42B1-AD4E-68F826F7B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2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 Plate Detection</a:t>
            </a:r>
            <a:endParaRPr lang="en-US" sz="2000" b="1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7FB519A-B602-4A4E-BECF-59FAE5F7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12/12/2024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CE66363-8F60-4ACD-8336-2424264F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7CBA4-B6F8-42AF-9F87-A3019C537482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63E30BB-8F8A-45A2-A0BA-4CD5AE1FC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4911884"/>
            <a:ext cx="3603048" cy="1786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6A94C6E-17B3-498F-ADCA-080B0BCB7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18" y="377440"/>
            <a:ext cx="3628279" cy="2049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0638C67-B8C1-4223-9190-62DA80D27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" y="2601493"/>
            <a:ext cx="3628279" cy="19849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6D6FD59-E55F-4945-B583-AA82BF09F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74" y="4789269"/>
            <a:ext cx="3800674" cy="190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8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moVTI">
  <a:themeElements>
    <a:clrScheme name="Custom 73">
      <a:dk1>
        <a:sysClr val="windowText" lastClr="000000"/>
      </a:dk1>
      <a:lt1>
        <a:sysClr val="window" lastClr="FFFFFF"/>
      </a:lt1>
      <a:dk2>
        <a:srgbClr val="192033"/>
      </a:dk2>
      <a:lt2>
        <a:srgbClr val="F3EAD9"/>
      </a:lt2>
      <a:accent1>
        <a:srgbClr val="ED625F"/>
      </a:accent1>
      <a:accent2>
        <a:srgbClr val="2F4FA7"/>
      </a:accent2>
      <a:accent3>
        <a:srgbClr val="76A899"/>
      </a:accent3>
      <a:accent4>
        <a:srgbClr val="D4669D"/>
      </a:accent4>
      <a:accent5>
        <a:srgbClr val="F2855A"/>
      </a:accent5>
      <a:accent6>
        <a:srgbClr val="C44732"/>
      </a:accent6>
      <a:hlink>
        <a:srgbClr val="3F7AAF"/>
      </a:hlink>
      <a:folHlink>
        <a:srgbClr val="9E4687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emoVTI" id="{DF30D94D-D909-45F8-8565-C675708280D4}" vid="{636A8D8B-0354-48FA-9492-83E81C2616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AE2BE2-2448-4E7B-801D-A1DB86E25C07}">
  <ds:schemaRefs>
    <ds:schemaRef ds:uri="http://schemas.microsoft.com/office/2006/documentManagement/types"/>
    <ds:schemaRef ds:uri="16c05727-aa75-4e4a-9b5f-8a80a1165891"/>
    <ds:schemaRef ds:uri="http://schemas.microsoft.com/office/infopath/2007/PartnerControls"/>
    <ds:schemaRef ds:uri="http://purl.org/dc/dcmitype/"/>
    <ds:schemaRef ds:uri="http://www.w3.org/XML/1998/namespace"/>
    <ds:schemaRef ds:uri="http://schemas.microsoft.com/office/2006/metadata/properties"/>
    <ds:schemaRef ds:uri="230e9df3-be65-4c73-a93b-d1236ebd677e"/>
    <ds:schemaRef ds:uri="http://purl.org/dc/terms/"/>
    <ds:schemaRef ds:uri="http://purl.org/dc/elements/1.1/"/>
    <ds:schemaRef ds:uri="http://schemas.openxmlformats.org/package/2006/metadata/core-properties"/>
    <ds:schemaRef ds:uri="71af3243-3dd4-4a8d-8c0d-dd76da1f02a5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7D1BE6E-AF61-4499-9528-70BA981F40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76123C-0D07-411D-99F3-D7FCBD3176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Memo design</Template>
  <TotalTime>426</TotalTime>
  <Words>594</Words>
  <Application>Microsoft Office PowerPoint</Application>
  <PresentationFormat>Custom</PresentationFormat>
  <Paragraphs>147</Paragraphs>
  <Slides>18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MemoVTI</vt:lpstr>
      <vt:lpstr>Vehicle Plate Detection</vt:lpstr>
      <vt:lpstr>Introduction </vt:lpstr>
      <vt:lpstr>Project Overview</vt:lpstr>
      <vt:lpstr>App Features:       User-friendly GUI built with     MATLAB App Designer.  Components include :  1) Image upload button.  2) Plate processing button.  3) Text fields for detected plate number and file verification results.  4) Supports image formats:    .png, .jpg, .jpeg.</vt:lpstr>
      <vt:lpstr>Technical Workflow</vt:lpstr>
      <vt:lpstr>Technical Workflow</vt:lpstr>
      <vt:lpstr>Technical Workflow</vt:lpstr>
      <vt:lpstr>Technical Workflow</vt:lpstr>
      <vt:lpstr>Technical Workflow</vt:lpstr>
      <vt:lpstr>Technical Workflow</vt:lpstr>
      <vt:lpstr>Technical Workflow</vt:lpstr>
      <vt:lpstr>Technical Workflow</vt:lpstr>
      <vt:lpstr>5) Verification:      It Checks detected plate              against file.json.</vt:lpstr>
      <vt:lpstr>MATLAB Code Highlights</vt:lpstr>
      <vt:lpstr>Results</vt:lpstr>
      <vt:lpstr>Challenges</vt:lpstr>
      <vt:lpstr>Applications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Rubab</dc:creator>
  <cp:lastModifiedBy>FA22-BSE-108 (RUBAB TAHIR)</cp:lastModifiedBy>
  <cp:revision>77</cp:revision>
  <cp:lastPrinted>2024-12-12T04:11:20Z</cp:lastPrinted>
  <dcterms:created xsi:type="dcterms:W3CDTF">2024-12-11T14:44:41Z</dcterms:created>
  <dcterms:modified xsi:type="dcterms:W3CDTF">2024-12-17T06:29:27Z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